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256" r:id="rId3"/>
    <p:sldId id="278" r:id="rId4"/>
    <p:sldId id="257" r:id="rId5"/>
    <p:sldId id="273" r:id="rId6"/>
    <p:sldId id="276" r:id="rId7"/>
    <p:sldId id="307" r:id="rId8"/>
    <p:sldId id="308" r:id="rId9"/>
    <p:sldId id="311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5" r:id="rId19"/>
    <p:sldId id="319" r:id="rId20"/>
    <p:sldId id="321" r:id="rId21"/>
    <p:sldId id="320" r:id="rId22"/>
    <p:sldId id="322" r:id="rId23"/>
    <p:sldId id="324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2" r:id="rId40"/>
    <p:sldId id="343" r:id="rId41"/>
    <p:sldId id="344" r:id="rId42"/>
    <p:sldId id="345" r:id="rId43"/>
    <p:sldId id="347" r:id="rId44"/>
    <p:sldId id="348" r:id="rId45"/>
    <p:sldId id="350" r:id="rId46"/>
    <p:sldId id="346" r:id="rId47"/>
    <p:sldId id="258" r:id="rId48"/>
  </p:sldIdLst>
  <p:sldSz cx="9612313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027">
          <p15:clr>
            <a:srgbClr val="A4A3A4"/>
          </p15:clr>
        </p15:guide>
        <p15:guide id="3" pos="31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8A3"/>
    <a:srgbClr val="C57E62"/>
    <a:srgbClr val="5B9BD5"/>
    <a:srgbClr val="6666FF"/>
    <a:srgbClr val="006699"/>
    <a:srgbClr val="009999"/>
    <a:srgbClr val="00CC99"/>
    <a:srgbClr val="47ACAD"/>
    <a:srgbClr val="F4D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42" autoAdjust="0"/>
    <p:restoredTop sz="82524"/>
  </p:normalViewPr>
  <p:slideViewPr>
    <p:cSldViewPr snapToGrid="0">
      <p:cViewPr>
        <p:scale>
          <a:sx n="101" d="100"/>
          <a:sy n="101" d="100"/>
        </p:scale>
        <p:origin x="360" y="512"/>
      </p:cViewPr>
      <p:guideLst>
        <p:guide orient="horz" pos="2041"/>
        <p:guide pos="3027"/>
        <p:guide pos="3127"/>
      </p:guideLst>
    </p:cSldViewPr>
  </p:slideViewPr>
  <p:outlineViewPr>
    <p:cViewPr>
      <p:scale>
        <a:sx n="33" d="100"/>
        <a:sy n="33" d="100"/>
      </p:scale>
      <p:origin x="0" y="-1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DEBF-3E20-FB42-A0BB-C9B2E1743A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83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E875E-3DD8-FE43-98CA-820440D2DE13}" type="datetimeFigureOut">
              <a:rPr kumimoji="1" lang="zh-CN" altLang="en-US" smtClean="0"/>
              <a:t>17/5/8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39825" y="1143000"/>
            <a:ext cx="4578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76E75-EDF0-B84E-8EDE-641CE53174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75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0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99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21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225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99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42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18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7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368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mtClean="0"/>
              <a:t>自动完成允许浏览器预测对字段的输入。当用户在字段开始键入时，浏览器基于之前键入过的值，应该显示出在字段中填写的选项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20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821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287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502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为图片指定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属性是一个好习惯。如果设置了这些属性，当页面加载时会为图片预留需要的空间。而如果没有这些属性，则浏览器就无法了解图像的尺寸，也就无法为其预留合适的空间。情况是当页面和图片加载时，页面布局会发生变化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22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760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211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step="3"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，则合法数字应该是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，以此类推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40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24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723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19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33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标签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表示作为块级表格来显示，表格前后带有换行符。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53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32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05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440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288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41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909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150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953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025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29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443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049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103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108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814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23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84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46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>
                <a:solidFill>
                  <a:prstClr val="black"/>
                </a:solidFill>
              </a:rPr>
              <a:pPr/>
              <a:t>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47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04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76E75-EDF0-B84E-8EDE-641CE53174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1502" y="1060502"/>
            <a:ext cx="7209011" cy="2256003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1502" y="3403506"/>
            <a:ext cx="7209011" cy="1564502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8598" y="345001"/>
            <a:ext cx="2072591" cy="549150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0826" y="345001"/>
            <a:ext cx="6097622" cy="549150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3235" y="6050712"/>
            <a:ext cx="259041" cy="261734"/>
          </a:xfrm>
          <a:prstGeom prst="rect">
            <a:avLst/>
          </a:prstGeom>
        </p:spPr>
        <p:txBody>
          <a:bodyPr/>
          <a:lstStyle>
            <a:lvl1pPr defTabSz="864032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5623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210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820" y="1615503"/>
            <a:ext cx="8290363" cy="2695504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5820" y="4336507"/>
            <a:ext cx="8290363" cy="1417502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826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6083" y="1725003"/>
            <a:ext cx="4085106" cy="41115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345001"/>
            <a:ext cx="8290363" cy="125250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2078" y="1588503"/>
            <a:ext cx="4066332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2078" y="2367004"/>
            <a:ext cx="4066332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6083" y="1588503"/>
            <a:ext cx="4086358" cy="778501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6083" y="2367004"/>
            <a:ext cx="4086358" cy="34815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078" y="432001"/>
            <a:ext cx="3100125" cy="1512002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86358" y="933001"/>
            <a:ext cx="4866083" cy="4605007"/>
          </a:xfr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2078" y="1944003"/>
            <a:ext cx="3100125" cy="3601506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826" y="345001"/>
            <a:ext cx="8290363" cy="1252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826" y="1725003"/>
            <a:ext cx="8290363" cy="411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826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17/5/8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83980" y="6006009"/>
            <a:ext cx="3244055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8485" y="6006009"/>
            <a:ext cx="2162703" cy="34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265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73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265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61590" y="345170"/>
            <a:ext cx="8299960" cy="125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61590" y="1725849"/>
            <a:ext cx="8299960" cy="411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2509" y="6050672"/>
            <a:ext cx="259041" cy="26173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8815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/>
  <p:txStyles>
    <p:titleStyle>
      <a:lvl1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864667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2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16008" marR="0" indent="-215373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87181" marR="0" indent="-25453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76395" marR="0" indent="-3110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26711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058727" marR="0" indent="-329392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187081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644510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101938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559366" algn="l" defTabSz="864667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1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85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85229" y="1630066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dirty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HTML</a:t>
            </a:r>
            <a:r>
              <a:rPr lang="zh-CN" altLang="en-US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基础</a:t>
            </a:r>
          </a:p>
          <a:p>
            <a:r>
              <a:rPr lang="en-US" altLang="zh-CN" sz="4400" dirty="0" smtClean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H5</a:t>
            </a:r>
            <a:r>
              <a:rPr lang="zh-CN" altLang="en-US" sz="4400" dirty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新增特性</a:t>
            </a:r>
            <a:r>
              <a:rPr lang="en-US" altLang="zh-CN" sz="4400" dirty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endParaRPr lang="zh-CN" altLang="en-US" sz="4400" dirty="0" smtClean="0">
              <a:solidFill>
                <a:srgbClr val="F4D025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94246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date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（日期控件）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5" y="1518262"/>
            <a:ext cx="81768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=“date”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=“2017-04-21”  /&gt;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value {string}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：设置或获取日期控件的值，值的格式要为：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yyyy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-MM-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dd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28109" y="52890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131" y="2373878"/>
            <a:ext cx="3461197" cy="2699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5" y="2373878"/>
            <a:ext cx="1920467" cy="34141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122" y="2373878"/>
            <a:ext cx="1909795" cy="33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0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26306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month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（年月控件）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2575" y="1518262"/>
            <a:ext cx="81768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=“month”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=“2016-04” /&gt;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value {string}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：设置或获取控件的值，值的格式要为：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yyyy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-MM"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28109" y="52890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95" y="2414635"/>
            <a:ext cx="3096334" cy="25738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33" y="2373878"/>
            <a:ext cx="1967878" cy="3498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386" y="2373878"/>
            <a:ext cx="1925521" cy="34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5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6362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nl-NL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week(</a:t>
            </a:r>
            <a:r>
              <a:rPr lang="zh-CN" altLang="nl-NL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周数控件</a:t>
            </a:r>
            <a:r>
              <a:rPr lang="nl-NL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395576"/>
            <a:ext cx="8176887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type=“week” value=“2016-W04” /&gt;</a:t>
            </a:r>
            <a:endParaRPr lang="en-US" altLang="zh-CN" sz="1600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value {string} 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：设置或获取周数控件的值，值的格式要为：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yyyy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-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W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ww"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。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格式中的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W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字符不能省略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，并且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ww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周数要为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2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位数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46827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（不支持）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6078" y="5143523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814" y="2882900"/>
            <a:ext cx="2878649" cy="20351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2257346"/>
            <a:ext cx="1974528" cy="35102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878" y="2257346"/>
            <a:ext cx="1948019" cy="34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0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53530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time(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时间控件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395576"/>
            <a:ext cx="8176887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type="time" value="12:30" /&gt;</a:t>
            </a:r>
            <a:endParaRPr lang="en-US" altLang="zh-CN" sz="1600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value {string}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：设置或获取时间控件的值，值的格式要为：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HH:mm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",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、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HH:mm:ss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或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HH:mm:ss.SSS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"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9275" y="5878957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45349" y="416892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09" y="3239803"/>
            <a:ext cx="302260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" y="2348773"/>
            <a:ext cx="1934300" cy="3438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585" y="2348773"/>
            <a:ext cx="1890318" cy="33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64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80809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时间日期控件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395576"/>
            <a:ext cx="8670182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-local”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=“2017-04-21T15:30:29”/&gt;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value {string}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：设置或获取时间控件的值，值的格式要为：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YYYY-MM-DD</a:t>
            </a:r>
            <a:r>
              <a:rPr lang="en-US" altLang="zh-CN" sz="1600" dirty="0" err="1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T</a:t>
            </a:r>
            <a:r>
              <a:rPr lang="en-US" altLang="zh-CN" sz="1600" dirty="0" err="1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HH:mm:ss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格式中的</a:t>
            </a:r>
            <a:r>
              <a:rPr lang="en-US" altLang="zh-CN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字符不能省略</a:t>
            </a:r>
            <a:r>
              <a:rPr lang="en-US" altLang="zh-CN" sz="16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9379" y="560899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3607" y="560899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0123" y="5129634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" y="2257346"/>
            <a:ext cx="4408431" cy="31835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50" y="2257346"/>
            <a:ext cx="1723808" cy="30688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64" y="2257346"/>
            <a:ext cx="3628493" cy="28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51446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search(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搜索框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461105"/>
            <a:ext cx="867018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=“search” /&gt;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0396" y="562624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20204" y="562624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(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不支持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84331" y="3330357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36" y="2414587"/>
            <a:ext cx="4229100" cy="635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12" y="2092340"/>
            <a:ext cx="1842888" cy="32762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100" y="2092340"/>
            <a:ext cx="1840329" cy="32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0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61866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color(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颜色控件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461105"/>
            <a:ext cx="8670182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=“color”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=“#D00000”/&gt;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value {string}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：设置或获取颜色控件的值，值的格式要为：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"#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rrggbb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hangingPunct="0"/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0422" y="5768690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05148" y="5768690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(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不支持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36514" y="5368585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55" y="2553198"/>
            <a:ext cx="2320238" cy="2354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30" y="2185552"/>
            <a:ext cx="1955105" cy="3475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294" y="2189065"/>
            <a:ext cx="1930727" cy="34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7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36190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总结</a:t>
            </a:r>
            <a:r>
              <a:rPr lang="zh-CN" altLang="en-US" sz="240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sz="240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3456"/>
            <a:ext cx="82428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HTML5 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拥有多个新的表单输入类型。这些新特性提供了更好的输入控制和验证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/>
            </a:r>
            <a:b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email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number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range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Date 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pickers (date, month, week, time, </a:t>
            </a:r>
            <a:r>
              <a:rPr lang="en-US" altLang="zh-CN" sz="2000" dirty="0" err="1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altLang="zh-CN" sz="2000" dirty="0" err="1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-local)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search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这些新增类型</a:t>
            </a:r>
            <a:endParaRPr lang="en-US" altLang="zh-CN" sz="2000" dirty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注意兼容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问题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注意设定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value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值的格式问题</a:t>
            </a: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1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7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157" end="1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新增</a:t>
            </a: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表单属性</a:t>
            </a:r>
            <a:endParaRPr lang="zh-CN" altLang="en-US" sz="80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072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04560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novalidate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0000" y="2185552"/>
            <a:ext cx="854649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it-IT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都支持 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novalidate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it-IT" dirty="0" smtClean="0">
                <a:latin typeface="Microsoft YaHei" charset="0"/>
                <a:ea typeface="Microsoft YaHei" charset="0"/>
                <a:cs typeface="Microsoft YaHei" charset="0"/>
              </a:rPr>
              <a:t>。在 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及之前的版本中不支持 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novalidate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it-IT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规定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当提交表单时不对其进行验证。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适用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novalidate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&lt;form&gt;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以及以下类型的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text, search,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telephone, email, password, date pickers, range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16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26504"/>
            <a:ext cx="1733848" cy="584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r>
              <a:rPr lang="zh-CN" altLang="en-US" sz="3200" b="0" kern="0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重点回顾</a:t>
            </a:r>
            <a:endParaRPr sz="3200" b="0" kern="0" dirty="0"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Shape 135"/>
          <p:cNvSpPr txBox="1">
            <a:spLocks/>
          </p:cNvSpPr>
          <p:nvPr/>
        </p:nvSpPr>
        <p:spPr bwMode="auto">
          <a:xfrm>
            <a:off x="125636" y="1295871"/>
            <a:ext cx="11623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14" tIns="64657" rIns="129314" bIns="64657"/>
          <a:lstStyle>
            <a:lvl1pPr marL="765175" indent="-457200" defTabSz="350838">
              <a:lnSpc>
                <a:spcPct val="90000"/>
              </a:lnSpc>
              <a:spcBef>
                <a:spcPts val="1338"/>
              </a:spcBef>
              <a:buFont typeface="Arial" charset="0"/>
              <a:buChar char="•"/>
              <a:defRPr sz="37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647700" indent="-215900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0795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5113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943100" indent="-214313" defTabSz="350838">
              <a:lnSpc>
                <a:spcPct val="90000"/>
              </a:lnSpc>
              <a:spcBef>
                <a:spcPct val="95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4003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8575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3147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771900" indent="-214313" defTabSz="350838" eaLnBrk="0" fontAlgn="base" hangingPunct="0">
              <a:lnSpc>
                <a:spcPct val="90000"/>
              </a:lnSpc>
              <a:spcBef>
                <a:spcPct val="95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 smtClean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 smtClean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r>
              <a:rPr lang="en-US" altLang="zh-CN" sz="2000" dirty="0">
                <a:solidFill>
                  <a:srgbClr val="24599B"/>
                </a:solidFill>
                <a:latin typeface="微软雅黑" charset="0"/>
                <a:ea typeface="微软雅黑" charset="0"/>
                <a:cs typeface="Yuanti SC Regular" charset="-122"/>
                <a:sym typeface="+mn-ea" charset="0"/>
              </a:rPr>
              <a:t>XXXXX</a:t>
            </a:r>
            <a:endParaRPr lang="zh-CN" altLang="en-US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  <a:p>
            <a:pPr>
              <a:spcBef>
                <a:spcPct val="0"/>
              </a:spcBef>
              <a:buFont typeface="Wingdings" charset="2"/>
              <a:buChar char="l"/>
            </a:pPr>
            <a:endParaRPr lang="en-US" altLang="zh-CN" sz="2000" dirty="0">
              <a:solidFill>
                <a:srgbClr val="24599B"/>
              </a:solidFill>
              <a:latin typeface="微软雅黑" charset="0"/>
              <a:ea typeface="微软雅黑" charset="0"/>
              <a:cs typeface="Yuanti SC Regular" charset="-122"/>
              <a:sym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64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646426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form/input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autocomplete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7323" y="1566284"/>
            <a:ext cx="814154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除了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，其他主流浏览器都支持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autocomplete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规定输入字段是否应该启用自动完成功能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值：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on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：默认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。规定启用自动完成功能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off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规定禁用自动完成功能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适用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autocomplete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&lt;form&gt;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，以及下面的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text, search,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telephone, email, password,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datepickers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range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85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03118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autofocus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7323" y="1566284"/>
            <a:ext cx="814154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autofocus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autofocus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属性规定当页面加载时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,input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元素应该自动获得焦点。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01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7102261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form override attributes</a:t>
            </a:r>
          </a:p>
          <a:p>
            <a:pPr marL="342900" indent="-342900" hangingPunct="0">
              <a:buFont typeface="Wingdings" charset="2"/>
              <a:buChar char="l"/>
            </a:pP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0000" y="1566284"/>
            <a:ext cx="34389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都支持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formaction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。注意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sz="1600" dirty="0" err="1">
                <a:latin typeface="Microsoft YaHei" charset="0"/>
                <a:ea typeface="Microsoft YaHei" charset="0"/>
                <a:cs typeface="Microsoft YaHei" charset="0"/>
              </a:rPr>
              <a:t>formaction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endParaRPr lang="zh-CN" altLang="en-US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允许重写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form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元素的某些属性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设定</a:t>
            </a:r>
          </a:p>
          <a:p>
            <a:endParaRPr lang="zh-CN" altLang="en-US" sz="16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适用类型：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	表单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重写属性适用于以下类型的 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标签：</a:t>
            </a:r>
            <a:r>
              <a:rPr lang="en-US" altLang="zh-CN" sz="1600" dirty="0">
                <a:latin typeface="Microsoft YaHei" charset="0"/>
                <a:ea typeface="Microsoft YaHei" charset="0"/>
                <a:cs typeface="Microsoft YaHei" charset="0"/>
              </a:rPr>
              <a:t>submit </a:t>
            </a:r>
            <a:r>
              <a:rPr lang="zh-CN" altLang="en-US" sz="1600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image</a:t>
            </a:r>
            <a:endParaRPr lang="zh-CN" altLang="en-US" sz="1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7540"/>
              </p:ext>
            </p:extLst>
          </p:nvPr>
        </p:nvGraphicFramePr>
        <p:xfrm>
          <a:off x="4415246" y="2239678"/>
          <a:ext cx="4937760" cy="2489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165"/>
                <a:gridCol w="3448595"/>
              </a:tblGrid>
              <a:tr h="29825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描述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3751">
                <a:tc>
                  <a:txBody>
                    <a:bodyPr/>
                    <a:lstStyle/>
                    <a:p>
                      <a:pPr marL="0" marR="0" indent="0" algn="l" defTabSz="914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formaction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重写表单的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action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375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formenctype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重写表单的 </a:t>
                      </a:r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enctype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375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formmethod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重写表单的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method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375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formnovalidate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hr-HR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重写表单的 </a:t>
                      </a:r>
                      <a:r>
                        <a:rPr lang="hr-HR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novalidate</a:t>
                      </a:r>
                      <a:r>
                        <a:rPr lang="hr-HR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hr-HR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375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formtarget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重写表单的 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target 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属性</a:t>
                      </a:r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95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47841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height/width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所有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主流浏览器都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height/width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/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规定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元素的宽度和高度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适用类型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只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适用于 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=“image”&gt;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当页面加载时会为图片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预留需要的空间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。而如果没有这些属性，则浏览器就无法了解图像的尺寸，也就无法为其预留合适的空间。情况是当页面和图片加载时，页面布局会发生变化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23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08541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list 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list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或者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list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/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list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属性引用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datalist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元素，其中包含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元素的预定义选项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示例：</a:t>
            </a: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list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datalist_id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”&gt;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规定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绑定到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datalist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id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72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87729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min/ma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x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Firefox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或者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由于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10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不支持的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max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min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属性将不适用于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IE 10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中的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date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time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 smtClean="0"/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max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元素的最大值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min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元素的最小值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min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max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属性配合使用，可创建合法值范围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/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max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min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属性适用于以下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number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range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date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-local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month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time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week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01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20242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step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Explorer 10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step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Firefox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或者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step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step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元素的合法数字间隔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step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属性适用于下面的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number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range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date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datetime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-local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month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time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week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036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87729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multiple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Internet 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multiple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multiple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multiple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属性规定输入字段可选择多个值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multiple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属性适用于以下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email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file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注：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email 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输入多个值时，需要用逗号隔开</a:t>
            </a:r>
            <a:endParaRPr lang="zh-CN" altLang="en-US" dirty="0" smtClean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23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96412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pattern (</a:t>
            </a: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regexp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pattern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或者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pattern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pattern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属性规定用于验证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元素的值的正则表达式。 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pattern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属性适用于下面的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search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tel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email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password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15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30529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placeholder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placeholder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标签的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placeholder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placeholder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属性提供可描述输入字段预期值的提示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信息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placeholder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属性适用于下面的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input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search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tel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email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password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45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9525" y="2729865"/>
            <a:ext cx="1394460" cy="411480"/>
          </a:xfrm>
          <a:prstGeom prst="rect">
            <a:avLst/>
          </a:prstGeom>
          <a:solidFill>
            <a:srgbClr val="00999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42415" y="2752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第一节</a:t>
            </a:r>
            <a:endParaRPr lang="zh-CN" altLang="en-US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6035" y="333565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50670" y="33559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第二节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2415" y="39693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第章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42415" y="455803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  <a:latin typeface="汉仪大宋简" panose="02010609000101010101" charset="-122"/>
                <a:ea typeface="汉仪大宋简" panose="02010609000101010101" charset="-122"/>
                <a:sym typeface="+mn-ea"/>
              </a:rPr>
              <a:t>第四章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38450" y="27298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38450" y="33343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表单属性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96035" y="3989705"/>
            <a:ext cx="1377950" cy="394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542415" y="40153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第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三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+mn-ea"/>
              </a:rPr>
              <a:t>节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38450" y="39693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新增样式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新增表单属性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82118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input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新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增属性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required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576" y="1910993"/>
            <a:ext cx="8969253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required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注意：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或者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Internet Explorer 9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及之前的版本不支持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required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required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属性规定必需在提交之前填写输入字段。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适用标签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required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属性适用于以下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&lt;input&gt;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text, search,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, telephone, email, password, date pickers, number, checkbox, radio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file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5893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为什么要使用盒模型："/>
          <p:cNvSpPr/>
          <p:nvPr/>
        </p:nvSpPr>
        <p:spPr>
          <a:xfrm>
            <a:off x="762576" y="1014730"/>
            <a:ext cx="136190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总结</a:t>
            </a:r>
            <a:r>
              <a:rPr lang="zh-CN" altLang="en-US" sz="240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sz="240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3456"/>
            <a:ext cx="82428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html5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新增了许多表单属性。这里主要分为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&lt;form&gt;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属性和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&lt;input&gt;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b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</a:b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注意兼容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问题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注意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0"/>
                <a:ea typeface="Microsoft YaHei" charset="0"/>
                <a:cs typeface="Microsoft YaHei" charset="0"/>
              </a:rPr>
              <a:t>适用的表单类型</a:t>
            </a:r>
            <a:endParaRPr lang="zh-CN" altLang="en-US" sz="2000" dirty="0" smtClean="0">
              <a:solidFill>
                <a:prstClr val="black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新增</a:t>
            </a: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样式</a:t>
            </a:r>
            <a:endParaRPr lang="zh-CN" altLang="en-US" sz="800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hangingPunct="0"/>
            <a:endParaRPr lang="zh-CN" altLang="en-US" sz="2400" dirty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68354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94059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rgba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颜色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7" y="1935616"/>
            <a:ext cx="848429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IE9+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3+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Opera 10+</a:t>
            </a:r>
            <a:r>
              <a:rPr lang="zh-CN" altLang="it-IT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RGBA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颜色值是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RGB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颜色值的扩展，带有一个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alpha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通道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它规定了对象的不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透明度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且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透明不不会影响子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rgba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(red, green, blue, alpha)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alpha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参数是介于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0.0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（完全透明）与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1.0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（完全不透明）的数字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74584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text-shadow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文字阴影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1146" y="1935616"/>
            <a:ext cx="874718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Internet 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text-shadow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可向文本应用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阴影，规定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水平阴影、垂直阴影、模糊距离，以及阴影的颜色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text-shadow: h-shadow v-shadow blur color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必需。水平阴影的位置。允许负值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必需。垂直阴影的位置。允许负值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blur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：可选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。模糊的距离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：可选。阴影的颜色	 	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23941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74584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text-shadow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文字阴影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1146" y="1935616"/>
            <a:ext cx="874718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Internet Explorer 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text-shadow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可向文本应用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阴影，规定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水平阴影、垂直阴影、模糊距离，以及阴影的颜色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text-shadow: h-shadow v-shadow blur color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必需。水平阴影的位置。允许负值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必需。垂直阴影的位置。允许负值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blur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：可选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。模糊的距离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：可选。阴影的颜色	 	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71364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74584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text-shadow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文字阴影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645920"/>
            <a:ext cx="3926584" cy="3139317"/>
          </a:xfrm>
          <a:prstGeom prst="rect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&lt;style type="text/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text-align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center;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font-size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100px;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color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white;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text-shadow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5px 5px 10px pink;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&lt;/style&gt;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p&gt;Beautiful Word&lt;/p&gt;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body&gt;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2" y="5324094"/>
            <a:ext cx="4803431" cy="806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76123" y="1645920"/>
            <a:ext cx="4485047" cy="3139317"/>
          </a:xfrm>
          <a:prstGeom prst="rect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&lt;style type="text/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css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{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text-align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center;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font-size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100px;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color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white;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text-shadow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5px 5px 10px pink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,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0 15px deeppink,0 0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20px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lightcoral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;}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&lt;/style&gt;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p&gt;Beautiful Word&lt;/p&gt;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body&gt;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000" y="4970741"/>
            <a:ext cx="23194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6123" y="4914548"/>
            <a:ext cx="23194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160" y="5243657"/>
            <a:ext cx="4383772" cy="10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72661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nl-NL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text-stroke</a:t>
            </a:r>
            <a:r>
              <a:rPr lang="nl-NL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nl-NL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文字描边）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1146" y="1935616"/>
            <a:ext cx="874718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sk-SK" dirty="0">
                <a:latin typeface="Microsoft YaHei" charset="0"/>
                <a:ea typeface="Microsoft YaHei" charset="0"/>
                <a:cs typeface="Microsoft YaHei" charset="0"/>
              </a:rPr>
              <a:t>目前只有</a:t>
            </a:r>
            <a:r>
              <a:rPr lang="sk-SK" altLang="zh-CN" dirty="0">
                <a:latin typeface="Microsoft YaHei" charset="0"/>
                <a:ea typeface="Microsoft YaHei" charset="0"/>
                <a:cs typeface="Microsoft YaHei" charset="0"/>
              </a:rPr>
              <a:t>Chrome13.0</a:t>
            </a:r>
            <a:r>
              <a:rPr lang="zh-CN" altLang="sk-SK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sk-SK" altLang="zh-CN" dirty="0">
                <a:latin typeface="Microsoft YaHei" charset="0"/>
                <a:ea typeface="Microsoft YaHei" charset="0"/>
                <a:cs typeface="Microsoft YaHei" charset="0"/>
              </a:rPr>
              <a:t>safari5.1</a:t>
            </a:r>
            <a:r>
              <a:rPr lang="zh-CN" altLang="sk-SK" dirty="0">
                <a:latin typeface="Microsoft YaHei" charset="0"/>
                <a:ea typeface="Microsoft YaHei" charset="0"/>
                <a:cs typeface="Microsoft YaHei" charset="0"/>
              </a:rPr>
              <a:t>能</a:t>
            </a:r>
            <a:r>
              <a:rPr lang="zh-CN" altLang="sk-SK" dirty="0" smtClean="0">
                <a:latin typeface="Microsoft YaHei" charset="0"/>
                <a:ea typeface="Microsoft YaHei" charset="0"/>
                <a:cs typeface="Microsoft YaHei" charset="0"/>
              </a:rPr>
              <a:t>支持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设置或检索对象中的文字的描边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text-stroke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：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text-stroke-width   text-stroke-color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text-stroke-width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设置或检索对象中的文字的描边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厚度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text-stroke-color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设置或检索对象中的文字的描边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颜色</a:t>
            </a:r>
          </a:p>
        </p:txBody>
      </p:sp>
    </p:spTree>
    <p:extLst>
      <p:ext uri="{BB962C8B-B14F-4D97-AF65-F5344CB8AC3E}">
        <p14:creationId xmlns:p14="http://schemas.microsoft.com/office/powerpoint/2010/main" val="123654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74584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text-shadow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文字阴影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645920"/>
            <a:ext cx="4422040" cy="2585319"/>
          </a:xfrm>
          <a:prstGeom prst="rect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&lt;style&gt;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 {</a:t>
            </a: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font-size: 40px;</a:t>
            </a: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webkit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-text-stroke: 1px #f00;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style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p&gt;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我是被描了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像素红边的文字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423" y="2505075"/>
            <a:ext cx="4387811" cy="8670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98575" y="2090250"/>
            <a:ext cx="234395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15517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78377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direction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1727224"/>
            <a:ext cx="454475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所有浏览器都支持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direction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规定文本的方向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书写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方向</a:t>
            </a: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direction:rtl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ltr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ltr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默认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。文本方向从左到右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 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rtl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文本方向从右到左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51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文本框 6"/>
          <p:cNvSpPr/>
          <p:nvPr/>
        </p:nvSpPr>
        <p:spPr>
          <a:xfrm>
            <a:off x="656301" y="-59722"/>
            <a:ext cx="92438" cy="64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40" tIns="45740" rIns="45740" bIns="45740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pPr hangingPunct="0"/>
            <a:endParaRPr sz="3602" kern="0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0" y="2678939"/>
            <a:ext cx="7769546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800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新增表单类型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07895" y="4002374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4348" y="4174435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0677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78377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文本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direction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5127" y="1476391"/>
            <a:ext cx="3259773" cy="3970314"/>
          </a:xfrm>
          <a:prstGeom prst="rect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&lt;style&gt;</a:t>
            </a:r>
          </a:p>
          <a:p>
            <a:r>
              <a:rPr lang="de-DE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de-DE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width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de-DE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500px;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de-DE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1px solid </a:t>
            </a:r>
            <a:r>
              <a:rPr lang="de-DE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black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nb-NO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margin</a:t>
            </a:r>
            <a:r>
              <a:rPr lang="nb-NO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nb-NO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10px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nb-NO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nb-NO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it-IT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it-IT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it-IT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one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{  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direction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en-US" altLang="zh-CN" dirty="0" err="1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rtl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}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two</a:t>
            </a:r>
            <a:r>
              <a:rPr lang="fr-F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fr-F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{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fr-F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direction</a:t>
            </a:r>
            <a:r>
              <a:rPr lang="fr-FR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fr-FR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ltr</a:t>
            </a:r>
            <a:r>
              <a:rPr lang="fr-FR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fr-FR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style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9773" y="1575760"/>
            <a:ext cx="4427627" cy="2031321"/>
          </a:xfrm>
          <a:prstGeom prst="rect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body&gt;</a:t>
            </a:r>
          </a:p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 class="one"&gt;Some text. Right-to-left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direction.&lt;/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div&gt;</a:t>
            </a: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&lt;div class=“two”&gt;Some text. Left-to-right direction.&lt;/div&gt; 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  <a:p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73" y="4621072"/>
            <a:ext cx="4745127" cy="8256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7500" y="3937000"/>
            <a:ext cx="21209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案例效果：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046966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32746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边框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nl-NL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border-radius(</a:t>
            </a:r>
            <a:r>
              <a:rPr lang="zh-CN" altLang="nl-NL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圆角</a:t>
            </a:r>
            <a:r>
              <a:rPr lang="nl-NL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370" y="1935616"/>
            <a:ext cx="415232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it-IT" altLang="zh-CN" dirty="0" smtClean="0">
                <a:latin typeface="Microsoft YaHei" charset="0"/>
                <a:ea typeface="Microsoft YaHei" charset="0"/>
                <a:cs typeface="Microsoft YaHei" charset="0"/>
              </a:rPr>
              <a:t>IE9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Firefox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4+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Safari 5+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it-IT" altLang="zh-CN" dirty="0" err="1">
                <a:latin typeface="Microsoft YaHei" charset="0"/>
                <a:ea typeface="Microsoft YaHei" charset="0"/>
                <a:cs typeface="Microsoft YaHei" charset="0"/>
              </a:rPr>
              <a:t>border-radius</a:t>
            </a:r>
            <a:r>
              <a:rPr lang="it-IT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it-IT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元素添加圆角边框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2288" y="1726327"/>
            <a:ext cx="517842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border-radius: 10px;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上下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左右四个方向圆角均为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素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border-radius: 10px 30px;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左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下右为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像素 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右下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左为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素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border-radius: 10px 30px 40px;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左方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向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素 下右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方向为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40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素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右下左方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像素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border-radius: 10px 30px 40px 50px;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上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左方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像素  上右方向为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像素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下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左方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40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素  下右方向为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50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像素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89554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523476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边框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box-shadow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（边框阴影） 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370" y="1935616"/>
            <a:ext cx="84038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IE9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+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Firefox 4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5.1.1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box-shadow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box-shadow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属性向框添加一个或多个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阴影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box-shadow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h-shadow v-shadow blur spread color inset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h-shadow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必需。水平阴影的位置。允许负值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v-shadow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必需。垂直阴影的位置。允许负值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spread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可选。阴影的尺寸。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blur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：可选。模糊的距离。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color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：可选。阴影的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颜色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inset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可选。将外部阴影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(outset)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改为内部阴影。	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0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84363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边框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—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bord</a:t>
            </a:r>
            <a:r>
              <a:rPr lang="en-US" altLang="zh-CN" sz="2400" b="0" kern="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er-image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（图片） 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0000" y="1541661"/>
            <a:ext cx="91404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11, Firefox, Opera 15, Chrome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6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border-image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de-DE" altLang="zh-CN" dirty="0" smtClean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de-DE" altLang="zh-CN" dirty="0">
                <a:latin typeface="Microsoft YaHei" charset="0"/>
                <a:ea typeface="Microsoft YaHei" charset="0"/>
                <a:cs typeface="Microsoft YaHei" charset="0"/>
              </a:rPr>
              <a:t>5 </a:t>
            </a:r>
            <a:r>
              <a:rPr lang="zh-CN" altLang="de-DE" dirty="0">
                <a:latin typeface="Microsoft YaHei" charset="0"/>
                <a:ea typeface="Microsoft YaHei" charset="0"/>
                <a:cs typeface="Microsoft YaHei" charset="0"/>
              </a:rPr>
              <a:t>支持替代的 </a:t>
            </a:r>
            <a:r>
              <a:rPr lang="de-DE" altLang="zh-CN" dirty="0">
                <a:latin typeface="Microsoft YaHei" charset="0"/>
                <a:ea typeface="Microsoft YaHei" charset="0"/>
                <a:cs typeface="Microsoft YaHei" charset="0"/>
              </a:rPr>
              <a:t>-webkit-</a:t>
            </a:r>
            <a:r>
              <a:rPr lang="de-DE" altLang="zh-CN" dirty="0" err="1">
                <a:latin typeface="Microsoft YaHei" charset="0"/>
                <a:ea typeface="Microsoft YaHei" charset="0"/>
                <a:cs typeface="Microsoft YaHei" charset="0"/>
              </a:rPr>
              <a:t>border</a:t>
            </a:r>
            <a:r>
              <a:rPr lang="de-DE" altLang="zh-CN" dirty="0">
                <a:latin typeface="Microsoft YaHei" charset="0"/>
                <a:ea typeface="Microsoft YaHei" charset="0"/>
                <a:cs typeface="Microsoft YaHei" charset="0"/>
              </a:rPr>
              <a:t>-image </a:t>
            </a:r>
            <a:r>
              <a:rPr lang="zh-CN" altLang="de-DE" dirty="0">
                <a:latin typeface="Microsoft YaHei" charset="0"/>
                <a:ea typeface="Microsoft YaHei" charset="0"/>
                <a:cs typeface="Microsoft YaHei" charset="0"/>
              </a:rPr>
              <a:t>属性。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描述：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box-image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属性向框添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加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图片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语法：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border-image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: source slice width outset repeat;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/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source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用于指定要用于绘制边框的图像的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位置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slice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图像边界向内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偏移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width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：图像边界的宽度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outset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边框图像区域超出边框的量。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repeat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：图像边框是否应平铺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(repeated)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、铺满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(rounded)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或拉伸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(stretched)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425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7851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font-face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2185552"/>
            <a:ext cx="8292524" cy="2339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为什么使用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font-face: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CSS3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之前，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web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设计师必须使用已在用户计算机上安装好的字体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通过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CSS3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web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设计师可以使用他们喜欢的任意字体。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当找到或购买到希望使用的字体时，可将该字体文件存放到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web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服务器上，它会在需要时被自动下载到用户的计算机上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“自己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的”的字体是在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CSS3 @font-face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规则中定义的。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4165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</a:t>
            </a:r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样式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7851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font-face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0000" y="1541661"/>
            <a:ext cx="781963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浏览器支持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情况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Firefox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Chrome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Safari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以及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Opera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ttf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(True Type Fonts)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和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otf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(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OpenType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Fonts)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类型的字体。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Explorer 9+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支持新的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@font-face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规则，但是仅支持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eot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类型的字体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(Embedded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OpenType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使用：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步骤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将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字体文件存放到工程目录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中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步骤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二：</a:t>
            </a: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	在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新的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@font-face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规则中，您必须首先定义字体的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名称	（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比如 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myFirstFont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），然后指向该字体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文件	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		如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需为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HTML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元素使用字体，请通过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font-family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属性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来	引用字体的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名称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myFirstFont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8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59301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浏览器支持情况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05" y="1935616"/>
            <a:ext cx="7668298" cy="33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0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421044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email(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电子邮件地址输入框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518262"/>
            <a:ext cx="7106806" cy="800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&lt;input </a:t>
            </a:r>
            <a:r>
              <a:rPr lang="en-US" altLang="zh-CN" dirty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type</a:t>
            </a:r>
            <a:r>
              <a:rPr lang="en-US" altLang="zh-CN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=“email” /&gt;</a:t>
            </a:r>
            <a:endParaRPr lang="zh-CN" altLang="en-US" dirty="0" smtClean="0">
              <a:solidFill>
                <a:srgbClr val="C57E6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zh-CN" altLang="en-US" sz="1000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hangingPunct="0"/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输入内容中必须包含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@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，并且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@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后需要有内容</a:t>
            </a:r>
            <a:endParaRPr kumimoji="0" lang="zh-CN" altLang="en-US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22" y="2441375"/>
            <a:ext cx="3574909" cy="13681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" y="2441588"/>
            <a:ext cx="1801853" cy="32795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759" y="2441588"/>
            <a:ext cx="1842190" cy="32795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6025" y="377332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81997" y="4432233"/>
            <a:ext cx="3248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中在微信中点击提交没有格式验证，不兼容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中的内置浏览器</a:t>
            </a:r>
          </a:p>
        </p:txBody>
      </p:sp>
    </p:spTree>
    <p:extLst>
      <p:ext uri="{BB962C8B-B14F-4D97-AF65-F5344CB8AC3E}">
        <p14:creationId xmlns:p14="http://schemas.microsoft.com/office/powerpoint/2010/main" val="1641085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57057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网址输入框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518262"/>
            <a:ext cx="7106806" cy="800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url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/&gt; </a:t>
            </a:r>
            <a:endParaRPr lang="zh-CN" altLang="en-US" dirty="0" smtClean="0">
              <a:solidFill>
                <a:schemeClr val="accent2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zh-CN" altLang="en-US" sz="1000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hangingPunct="0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输入的网址要加上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协议前缀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；如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http://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、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https://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等</a:t>
            </a:r>
            <a:endParaRPr kumimoji="0" lang="zh-CN" altLang="en-US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6025" y="377332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81997" y="4432233"/>
            <a:ext cx="32487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中在微信中点击提交没有格式验证，不兼容</a:t>
            </a:r>
            <a:r>
              <a:rPr lang="en-US" altLang="zh-CN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中的内置浏览器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279" y="2456139"/>
            <a:ext cx="3673737" cy="11861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11" y="2448564"/>
            <a:ext cx="1836118" cy="32642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334" y="2448564"/>
            <a:ext cx="1813865" cy="32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3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33841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number(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数值输入框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518262"/>
            <a:ext cx="7106806" cy="800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rgbClr val="ED7D31">
                    <a:lumMod val="50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type="number" value="11.5" /&gt; </a:t>
            </a:r>
            <a:endParaRPr lang="zh-CN" altLang="en-US" dirty="0" smtClean="0">
              <a:solidFill>
                <a:srgbClr val="ED7D31">
                  <a:lumMod val="50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hangingPunct="0"/>
            <a:r>
              <a:rPr lang="zh-CN" altLang="en-US" sz="1000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hangingPunct="0"/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只能输入数值相关字符，如数字、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.(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小数点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-(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负号</a:t>
            </a:r>
            <a:r>
              <a:rPr lang="en-US" altLang="zh-CN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等。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lang="zh-CN" altLang="en-US" sz="2000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lang="zh-CN" altLang="en-US" sz="2000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2330" y="350368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zh-CN" altLang="en-US" sz="2000" dirty="0" smtClean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lang="zh-CN" altLang="en-US" sz="2000" dirty="0">
              <a:solidFill>
                <a:srgbClr val="000000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81997" y="4032126"/>
            <a:ext cx="32487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1.iOS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中在微信中点击提交没有格式验证，不兼容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中的内置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浏览器</a:t>
            </a:r>
          </a:p>
          <a:p>
            <a:endParaRPr lang="zh-CN" altLang="en-US" dirty="0" smtClean="0">
              <a:solidFill>
                <a:srgbClr val="FF000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2.number 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类型，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iOS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浏览器都显示了数字键盘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97" y="2753055"/>
            <a:ext cx="3835400" cy="622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48" y="2515235"/>
            <a:ext cx="1816388" cy="32291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702" y="2515235"/>
            <a:ext cx="1813129" cy="32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89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0000" y="36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新增表单类型</a:t>
            </a:r>
            <a:endParaRPr lang="zh-CN" altLang="en-US" sz="32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为什么要使用盒模型："/>
          <p:cNvSpPr/>
          <p:nvPr/>
        </p:nvSpPr>
        <p:spPr>
          <a:xfrm>
            <a:off x="720000" y="1080000"/>
            <a:ext cx="66941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571500" indent="-571500" hangingPunct="0">
              <a:buFont typeface="Wingdings" charset="2"/>
              <a:buChar char="l"/>
            </a:pPr>
            <a:endParaRPr lang="zh-CN" altLang="en-US" sz="3600" kern="0" dirty="0">
              <a:solidFill>
                <a:srgbClr val="3A68A3"/>
              </a:solidFill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41508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range(</a:t>
            </a:r>
            <a:r>
              <a:rPr lang="zh-CN" altLang="en-US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滑动条</a:t>
            </a:r>
            <a:r>
              <a:rPr lang="en-US" altLang="zh-CN" sz="2400" b="0" kern="0" dirty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576" y="1518262"/>
            <a:ext cx="7106806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代码示例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&lt;input type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=“range” /&gt;</a:t>
            </a:r>
            <a:r>
              <a:rPr lang="zh-CN" altLang="en-US" sz="1000" dirty="0" smtClean="0">
                <a:solidFill>
                  <a:srgbClr val="C57E6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hangingPunct="0"/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默认区间是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0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~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100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，可以通过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max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min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 属性设定滑动范围</a:t>
            </a:r>
            <a:endParaRPr kumimoji="0" lang="zh-CN" altLang="en-US" b="0" i="0" u="none" strike="noStrike" cap="none" spc="0" normalizeH="0" baseline="0" dirty="0">
              <a:ln>
                <a:noFill/>
              </a:ln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00" y="5842862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30830" y="5842861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iOS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2330" y="3503688"/>
            <a:ext cx="178811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 hangingPunct="0"/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浏览器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153" y="2780857"/>
            <a:ext cx="2501900" cy="635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6" y="2373878"/>
            <a:ext cx="1945715" cy="34590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830" y="2373878"/>
            <a:ext cx="1936217" cy="344695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9467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15948</TotalTime>
  <Words>1454</Words>
  <Application>Microsoft Macintosh PowerPoint</Application>
  <PresentationFormat>自定义</PresentationFormat>
  <Paragraphs>524</Paragraphs>
  <Slides>46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Calibri</vt:lpstr>
      <vt:lpstr>Calibri Light</vt:lpstr>
      <vt:lpstr>DengXian</vt:lpstr>
      <vt:lpstr>Helvetica</vt:lpstr>
      <vt:lpstr>Microsoft YaHei</vt:lpstr>
      <vt:lpstr>STHeiti Light</vt:lpstr>
      <vt:lpstr>STKaiti</vt:lpstr>
      <vt:lpstr>Wingdings</vt:lpstr>
      <vt:lpstr>Yuanti SC Regular</vt:lpstr>
      <vt:lpstr>汉仪大宋简</vt:lpstr>
      <vt:lpstr>宋体</vt:lpstr>
      <vt:lpstr>微软雅黑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Microsoft Office 用户</cp:lastModifiedBy>
  <cp:revision>136</cp:revision>
  <dcterms:created xsi:type="dcterms:W3CDTF">2015-12-25T06:43:00Z</dcterms:created>
  <dcterms:modified xsi:type="dcterms:W3CDTF">2017-05-09T04:04:49Z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